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Cormorant Garamond Bold" charset="1" panose="00000800000000000000"/>
      <p:regular r:id="rId16"/>
    </p:embeddedFont>
    <p:embeddedFont>
      <p:font typeface="Open Sans 1" charset="1" panose="020B0606030504020204"/>
      <p:regular r:id="rId17"/>
    </p:embeddedFont>
    <p:embeddedFont>
      <p:font typeface="Cormorant Garamond" charset="1" panose="00000500000000000000"/>
      <p:regular r:id="rId18"/>
    </p:embeddedFont>
    <p:embeddedFont>
      <p:font typeface="Overpass Light" charset="1" panose="00000400000000000000"/>
      <p:regular r:id="rId19"/>
    </p:embeddedFont>
    <p:embeddedFont>
      <p:font typeface="Overpass Light Bold" charset="1" panose="00000500000000000000"/>
      <p:regular r:id="rId20"/>
    </p:embeddedFont>
    <p:embeddedFont>
      <p:font typeface="Open Sans 1 Bold" charset="1" panose="020B0806030504020204"/>
      <p:regular r:id="rId21"/>
    </p:embeddedFont>
    <p:embeddedFont>
      <p:font typeface="Open Sans 2" charset="1" panose="00000000000000000000"/>
      <p:regular r:id="rId22"/>
    </p:embeddedFont>
    <p:embeddedFont>
      <p:font typeface="Open Sans 2 Bold" charset="1" panose="000000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svg>
</file>

<file path=ppt/media/image4.png>
</file>

<file path=ppt/media/image5.svg>
</file>

<file path=ppt/media/image6.pn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EBE7E0"/>
        </a:solidFill>
      </p:bgPr>
    </p:bg>
    <p:spTree>
      <p:nvGrpSpPr>
        <p:cNvPr id="1" name=""/>
        <p:cNvGrpSpPr/>
        <p:nvPr/>
      </p:nvGrpSpPr>
      <p:grpSpPr>
        <a:xfrm>
          <a:off x="0" y="0"/>
          <a:ext cx="0" cy="0"/>
          <a:chOff x="0" y="0"/>
          <a:chExt cx="0" cy="0"/>
        </a:xfrm>
      </p:grpSpPr>
      <p:sp>
        <p:nvSpPr>
          <p:cNvPr name="AutoShape 2" id="2"/>
          <p:cNvSpPr/>
          <p:nvPr/>
        </p:nvSpPr>
        <p:spPr>
          <a:xfrm rot="0">
            <a:off x="1028700" y="8833539"/>
            <a:ext cx="16230600" cy="31050"/>
          </a:xfrm>
          <a:prstGeom prst="rect">
            <a:avLst/>
          </a:prstGeom>
          <a:solidFill>
            <a:srgbClr val="CDA63C"/>
          </a:solidFill>
        </p:spPr>
      </p:sp>
      <p:sp>
        <p:nvSpPr>
          <p:cNvPr name="TextBox 3" id="3"/>
          <p:cNvSpPr txBox="true"/>
          <p:nvPr/>
        </p:nvSpPr>
        <p:spPr>
          <a:xfrm rot="0">
            <a:off x="1028700" y="2197083"/>
            <a:ext cx="11716860" cy="5796034"/>
          </a:xfrm>
          <a:prstGeom prst="rect">
            <a:avLst/>
          </a:prstGeom>
        </p:spPr>
        <p:txBody>
          <a:bodyPr anchor="t" rtlCol="false" tIns="0" lIns="0" bIns="0" rIns="0">
            <a:spAutoFit/>
          </a:bodyPr>
          <a:lstStyle/>
          <a:p>
            <a:pPr algn="l">
              <a:lnSpc>
                <a:spcPts val="15000"/>
              </a:lnSpc>
            </a:pPr>
            <a:r>
              <a:rPr lang="en-US" sz="15000" b="true">
                <a:solidFill>
                  <a:srgbClr val="1A1B18"/>
                </a:solidFill>
                <a:latin typeface="Cormorant Garamond Bold"/>
                <a:ea typeface="Cormorant Garamond Bold"/>
                <a:cs typeface="Cormorant Garamond Bold"/>
                <a:sym typeface="Cormorant Garamond Bold"/>
              </a:rPr>
              <a:t>Agentes híbridos y deliberativos</a:t>
            </a:r>
          </a:p>
        </p:txBody>
      </p:sp>
      <p:sp>
        <p:nvSpPr>
          <p:cNvPr name="TextBox 4" id="4"/>
          <p:cNvSpPr txBox="true"/>
          <p:nvPr/>
        </p:nvSpPr>
        <p:spPr>
          <a:xfrm rot="0">
            <a:off x="-49276" y="9073833"/>
            <a:ext cx="13872812" cy="397510"/>
          </a:xfrm>
          <a:prstGeom prst="rect">
            <a:avLst/>
          </a:prstGeom>
        </p:spPr>
        <p:txBody>
          <a:bodyPr anchor="t" rtlCol="false" tIns="0" lIns="0" bIns="0" rIns="0">
            <a:spAutoFit/>
          </a:bodyPr>
          <a:lstStyle/>
          <a:p>
            <a:pPr algn="ctr">
              <a:lnSpc>
                <a:spcPts val="3079"/>
              </a:lnSpc>
              <a:spcBef>
                <a:spcPct val="0"/>
              </a:spcBef>
            </a:pPr>
            <a:r>
              <a:rPr lang="en-US" b="true" sz="2799">
                <a:solidFill>
                  <a:srgbClr val="000000"/>
                </a:solidFill>
                <a:latin typeface="Cormorant Garamond Bold"/>
                <a:ea typeface="Cormorant Garamond Bold"/>
                <a:cs typeface="Cormorant Garamond Bold"/>
                <a:sym typeface="Cormorant Garamond Bold"/>
              </a:rPr>
              <a:t>YOSEF EMILIANO SOTO IRIBE - CRISTIAN ANDREA RAMÍREZ MEDINA</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TextBox 2" id="2"/>
          <p:cNvSpPr txBox="true"/>
          <p:nvPr/>
        </p:nvSpPr>
        <p:spPr>
          <a:xfrm rot="0">
            <a:off x="1989604" y="2353748"/>
            <a:ext cx="7000208" cy="962720"/>
          </a:xfrm>
          <a:prstGeom prst="rect">
            <a:avLst/>
          </a:prstGeom>
        </p:spPr>
        <p:txBody>
          <a:bodyPr anchor="t" rtlCol="false" tIns="0" lIns="0" bIns="0" rIns="0">
            <a:spAutoFit/>
          </a:bodyPr>
          <a:lstStyle/>
          <a:p>
            <a:pPr algn="ctr">
              <a:lnSpc>
                <a:spcPts val="7480"/>
              </a:lnSpc>
            </a:pPr>
            <a:r>
              <a:rPr lang="en-US" sz="6800">
                <a:solidFill>
                  <a:srgbClr val="1A1B18"/>
                </a:solidFill>
                <a:latin typeface="Cormorant Garamond"/>
                <a:ea typeface="Cormorant Garamond"/>
                <a:cs typeface="Cormorant Garamond"/>
                <a:sym typeface="Cormorant Garamond"/>
              </a:rPr>
              <a:t>Caracteristicas:</a:t>
            </a:r>
          </a:p>
        </p:txBody>
      </p:sp>
      <p:sp>
        <p:nvSpPr>
          <p:cNvPr name="TextBox 3" id="3"/>
          <p:cNvSpPr txBox="true"/>
          <p:nvPr/>
        </p:nvSpPr>
        <p:spPr>
          <a:xfrm rot="0">
            <a:off x="2401382" y="5076825"/>
            <a:ext cx="14857918" cy="2380507"/>
          </a:xfrm>
          <a:prstGeom prst="rect">
            <a:avLst/>
          </a:prstGeom>
        </p:spPr>
        <p:txBody>
          <a:bodyPr anchor="t" rtlCol="false" tIns="0" lIns="0" bIns="0" rIns="0">
            <a:spAutoFit/>
          </a:bodyPr>
          <a:lstStyle/>
          <a:p>
            <a:pPr algn="l">
              <a:lnSpc>
                <a:spcPts val="4759"/>
              </a:lnSpc>
            </a:pPr>
            <a:r>
              <a:rPr lang="en-US" sz="3399">
                <a:solidFill>
                  <a:srgbClr val="1A1B18"/>
                </a:solidFill>
                <a:latin typeface="Open Sans 1"/>
                <a:ea typeface="Open Sans 1"/>
                <a:cs typeface="Open Sans 1"/>
                <a:sym typeface="Open Sans 1"/>
              </a:rPr>
              <a:t>Integra múltiples arquitecturas de agentes.</a:t>
            </a:r>
          </a:p>
          <a:p>
            <a:pPr algn="l">
              <a:lnSpc>
                <a:spcPts val="4759"/>
              </a:lnSpc>
            </a:pPr>
            <a:r>
              <a:rPr lang="en-US" sz="3399">
                <a:solidFill>
                  <a:srgbClr val="1A1B18"/>
                </a:solidFill>
                <a:latin typeface="Open Sans 1"/>
                <a:ea typeface="Open Sans 1"/>
                <a:cs typeface="Open Sans 1"/>
                <a:sym typeface="Open Sans 1"/>
              </a:rPr>
              <a:t>Versátiles y capaces de manejar tareas diversas.</a:t>
            </a:r>
          </a:p>
          <a:p>
            <a:pPr algn="l">
              <a:lnSpc>
                <a:spcPts val="4759"/>
              </a:lnSpc>
            </a:pPr>
            <a:r>
              <a:rPr lang="en-US" sz="3399">
                <a:solidFill>
                  <a:srgbClr val="1A1B18"/>
                </a:solidFill>
                <a:latin typeface="Open Sans 1"/>
                <a:ea typeface="Open Sans 1"/>
                <a:cs typeface="Open Sans 1"/>
                <a:sym typeface="Open Sans 1"/>
              </a:rPr>
              <a:t>Pueden equilibrar reacciones a corto plazo con planificación a largo plazo.</a:t>
            </a:r>
          </a:p>
          <a:p>
            <a:pPr algn="ctr">
              <a:lnSpc>
                <a:spcPts val="4759"/>
              </a:lnSpc>
            </a:pPr>
          </a:p>
        </p:txBody>
      </p:sp>
      <p:grpSp>
        <p:nvGrpSpPr>
          <p:cNvPr name="Group 4" id="4"/>
          <p:cNvGrpSpPr/>
          <p:nvPr/>
        </p:nvGrpSpPr>
        <p:grpSpPr>
          <a:xfrm rot="0">
            <a:off x="16303815" y="2583582"/>
            <a:ext cx="955485" cy="218188"/>
            <a:chOff x="0" y="0"/>
            <a:chExt cx="1273980" cy="290918"/>
          </a:xfrm>
        </p:grpSpPr>
        <p:grpSp>
          <p:nvGrpSpPr>
            <p:cNvPr name="Group 5" id="5"/>
            <p:cNvGrpSpPr>
              <a:grpSpLocks noChangeAspect="true"/>
            </p:cNvGrpSpPr>
            <p:nvPr/>
          </p:nvGrpSpPr>
          <p:grpSpPr>
            <a:xfrm rot="0">
              <a:off x="983062" y="0"/>
              <a:ext cx="290918" cy="290918"/>
              <a:chOff x="0" y="0"/>
              <a:chExt cx="1708150" cy="1708150"/>
            </a:xfrm>
          </p:grpSpPr>
          <p:sp>
            <p:nvSpPr>
              <p:cNvPr name="Freeform 6" id="6"/>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7" id="7"/>
            <p:cNvGrpSpPr>
              <a:grpSpLocks noChangeAspect="true"/>
            </p:cNvGrpSpPr>
            <p:nvPr/>
          </p:nvGrpSpPr>
          <p:grpSpPr>
            <a:xfrm rot="0">
              <a:off x="0" y="0"/>
              <a:ext cx="290918" cy="290918"/>
              <a:chOff x="0" y="0"/>
              <a:chExt cx="1708150" cy="1708150"/>
            </a:xfrm>
          </p:grpSpPr>
          <p:sp>
            <p:nvSpPr>
              <p:cNvPr name="Freeform 8" id="8"/>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9" id="9"/>
            <p:cNvGrpSpPr/>
            <p:nvPr/>
          </p:nvGrpSpPr>
          <p:grpSpPr>
            <a:xfrm rot="0">
              <a:off x="493118" y="1587"/>
              <a:ext cx="287744" cy="287744"/>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grpSp>
        <p:nvGrpSpPr>
          <p:cNvPr name="Group 11" id="11"/>
          <p:cNvGrpSpPr/>
          <p:nvPr/>
        </p:nvGrpSpPr>
        <p:grpSpPr>
          <a:xfrm rot="0">
            <a:off x="1860138" y="5143500"/>
            <a:ext cx="301901" cy="301901"/>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nvGrpSpPr>
          <p:cNvPr name="Group 13" id="13"/>
          <p:cNvGrpSpPr/>
          <p:nvPr/>
        </p:nvGrpSpPr>
        <p:grpSpPr>
          <a:xfrm rot="0">
            <a:off x="1860138" y="5826401"/>
            <a:ext cx="301901" cy="301901"/>
            <a:chOff x="0" y="0"/>
            <a:chExt cx="6350000" cy="6350000"/>
          </a:xfrm>
        </p:grpSpPr>
        <p:sp>
          <p:nvSpPr>
            <p:cNvPr name="Freeform 14" id="1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nvGrpSpPr>
          <p:cNvPr name="Group 15" id="15"/>
          <p:cNvGrpSpPr/>
          <p:nvPr/>
        </p:nvGrpSpPr>
        <p:grpSpPr>
          <a:xfrm rot="0">
            <a:off x="1860138" y="6554091"/>
            <a:ext cx="301901" cy="301901"/>
            <a:chOff x="0" y="0"/>
            <a:chExt cx="6350000" cy="6350000"/>
          </a:xfrm>
        </p:grpSpPr>
        <p:sp>
          <p:nvSpPr>
            <p:cNvPr name="Freeform 16" id="1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rot="0">
            <a:off x="2137300" y="1028700"/>
            <a:ext cx="28575" cy="8229600"/>
          </a:xfrm>
          <a:prstGeom prst="rect">
            <a:avLst/>
          </a:prstGeom>
          <a:solidFill>
            <a:srgbClr val="CDA63C"/>
          </a:solidFill>
        </p:spPr>
      </p:sp>
      <p:sp>
        <p:nvSpPr>
          <p:cNvPr name="Freeform 3" id="3"/>
          <p:cNvSpPr/>
          <p:nvPr/>
        </p:nvSpPr>
        <p:spPr>
          <a:xfrm flipH="false" flipV="false" rot="0">
            <a:off x="12874893" y="2333545"/>
            <a:ext cx="4384407" cy="6924755"/>
          </a:xfrm>
          <a:custGeom>
            <a:avLst/>
            <a:gdLst/>
            <a:ahLst/>
            <a:cxnLst/>
            <a:rect r="r" b="b" t="t" l="l"/>
            <a:pathLst>
              <a:path h="6924755" w="4384407">
                <a:moveTo>
                  <a:pt x="0" y="0"/>
                </a:moveTo>
                <a:lnTo>
                  <a:pt x="4384407" y="0"/>
                </a:lnTo>
                <a:lnTo>
                  <a:pt x="4384407" y="6924755"/>
                </a:lnTo>
                <a:lnTo>
                  <a:pt x="0" y="6924755"/>
                </a:lnTo>
                <a:lnTo>
                  <a:pt x="0" y="0"/>
                </a:lnTo>
                <a:close/>
              </a:path>
            </a:pathLst>
          </a:custGeom>
          <a:blipFill>
            <a:blip r:embed="rId2"/>
            <a:stretch>
              <a:fillRect l="-90776" t="0" r="-90776" b="-18843"/>
            </a:stretch>
          </a:blipFill>
        </p:spPr>
      </p:sp>
      <p:grpSp>
        <p:nvGrpSpPr>
          <p:cNvPr name="Group 4" id="4"/>
          <p:cNvGrpSpPr/>
          <p:nvPr/>
        </p:nvGrpSpPr>
        <p:grpSpPr>
          <a:xfrm rot="0">
            <a:off x="16303815" y="1113728"/>
            <a:ext cx="955485" cy="218188"/>
            <a:chOff x="0" y="0"/>
            <a:chExt cx="1273980" cy="290918"/>
          </a:xfrm>
        </p:grpSpPr>
        <p:grpSp>
          <p:nvGrpSpPr>
            <p:cNvPr name="Group 5" id="5"/>
            <p:cNvGrpSpPr>
              <a:grpSpLocks noChangeAspect="true"/>
            </p:cNvGrpSpPr>
            <p:nvPr/>
          </p:nvGrpSpPr>
          <p:grpSpPr>
            <a:xfrm rot="0">
              <a:off x="983062" y="0"/>
              <a:ext cx="290918" cy="290918"/>
              <a:chOff x="0" y="0"/>
              <a:chExt cx="1708150" cy="1708150"/>
            </a:xfrm>
          </p:grpSpPr>
          <p:sp>
            <p:nvSpPr>
              <p:cNvPr name="Freeform 6" id="6"/>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7" id="7"/>
            <p:cNvGrpSpPr>
              <a:grpSpLocks noChangeAspect="true"/>
            </p:cNvGrpSpPr>
            <p:nvPr/>
          </p:nvGrpSpPr>
          <p:grpSpPr>
            <a:xfrm rot="0">
              <a:off x="0" y="0"/>
              <a:ext cx="290918" cy="290918"/>
              <a:chOff x="0" y="0"/>
              <a:chExt cx="1708150" cy="1708150"/>
            </a:xfrm>
          </p:grpSpPr>
          <p:sp>
            <p:nvSpPr>
              <p:cNvPr name="Freeform 8" id="8"/>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9" id="9"/>
            <p:cNvGrpSpPr/>
            <p:nvPr/>
          </p:nvGrpSpPr>
          <p:grpSpPr>
            <a:xfrm rot="0">
              <a:off x="493118" y="1587"/>
              <a:ext cx="287744" cy="287744"/>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sp>
        <p:nvSpPr>
          <p:cNvPr name="TextBox 11" id="11"/>
          <p:cNvSpPr txBox="true"/>
          <p:nvPr/>
        </p:nvSpPr>
        <p:spPr>
          <a:xfrm rot="0">
            <a:off x="3036139" y="1114425"/>
            <a:ext cx="6972332" cy="2679733"/>
          </a:xfrm>
          <a:prstGeom prst="rect">
            <a:avLst/>
          </a:prstGeom>
        </p:spPr>
        <p:txBody>
          <a:bodyPr anchor="t" rtlCol="false" tIns="0" lIns="0" bIns="0" rIns="0">
            <a:spAutoFit/>
          </a:bodyPr>
          <a:lstStyle/>
          <a:p>
            <a:pPr algn="l">
              <a:lnSpc>
                <a:spcPts val="10450"/>
              </a:lnSpc>
            </a:pPr>
            <a:r>
              <a:rPr lang="en-US" sz="9500" b="true">
                <a:solidFill>
                  <a:srgbClr val="1A1B18"/>
                </a:solidFill>
                <a:latin typeface="Cormorant Garamond Bold"/>
                <a:ea typeface="Cormorant Garamond Bold"/>
                <a:cs typeface="Cormorant Garamond Bold"/>
                <a:sym typeface="Cormorant Garamond Bold"/>
              </a:rPr>
              <a:t>¿Qué es un agente?</a:t>
            </a:r>
          </a:p>
        </p:txBody>
      </p:sp>
      <p:sp>
        <p:nvSpPr>
          <p:cNvPr name="TextBox 12" id="12"/>
          <p:cNvSpPr txBox="true"/>
          <p:nvPr/>
        </p:nvSpPr>
        <p:spPr>
          <a:xfrm rot="0">
            <a:off x="3036139" y="4884335"/>
            <a:ext cx="8499489" cy="2683766"/>
          </a:xfrm>
          <a:prstGeom prst="rect">
            <a:avLst/>
          </a:prstGeom>
        </p:spPr>
        <p:txBody>
          <a:bodyPr anchor="t" rtlCol="false" tIns="0" lIns="0" bIns="0" rIns="0">
            <a:spAutoFit/>
          </a:bodyPr>
          <a:lstStyle/>
          <a:p>
            <a:pPr algn="just">
              <a:lnSpc>
                <a:spcPts val="4325"/>
              </a:lnSpc>
            </a:pPr>
            <a:r>
              <a:rPr lang="en-US" sz="3089">
                <a:solidFill>
                  <a:srgbClr val="1A1B18"/>
                </a:solidFill>
                <a:latin typeface="Open Sans 1"/>
                <a:ea typeface="Open Sans 1"/>
                <a:cs typeface="Open Sans 1"/>
                <a:sym typeface="Open Sans 1"/>
              </a:rPr>
              <a:t>Programa de software que puede interactuar con su entorno, recopilar datos y utilizarlos para realizar tareas definidas de forma autónoma a fin de cumplir unos objetivos predeterminados.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BE7E0"/>
        </a:solidFill>
      </p:bgPr>
    </p:bg>
    <p:spTree>
      <p:nvGrpSpPr>
        <p:cNvPr id="1" name=""/>
        <p:cNvGrpSpPr/>
        <p:nvPr/>
      </p:nvGrpSpPr>
      <p:grpSpPr>
        <a:xfrm>
          <a:off x="0" y="0"/>
          <a:ext cx="0" cy="0"/>
          <a:chOff x="0" y="0"/>
          <a:chExt cx="0" cy="0"/>
        </a:xfrm>
      </p:grpSpPr>
      <p:sp>
        <p:nvSpPr>
          <p:cNvPr name="AutoShape 2" id="2"/>
          <p:cNvSpPr/>
          <p:nvPr/>
        </p:nvSpPr>
        <p:spPr>
          <a:xfrm rot="0">
            <a:off x="1028700" y="5101578"/>
            <a:ext cx="16230600" cy="29294"/>
          </a:xfrm>
          <a:prstGeom prst="rect">
            <a:avLst/>
          </a:prstGeom>
          <a:solidFill>
            <a:srgbClr val="CDA63C"/>
          </a:solidFill>
        </p:spPr>
      </p:sp>
      <p:sp>
        <p:nvSpPr>
          <p:cNvPr name="TextBox 3" id="3"/>
          <p:cNvSpPr txBox="true"/>
          <p:nvPr/>
        </p:nvSpPr>
        <p:spPr>
          <a:xfrm rot="0">
            <a:off x="1028700" y="1114425"/>
            <a:ext cx="10704587" cy="2679733"/>
          </a:xfrm>
          <a:prstGeom prst="rect">
            <a:avLst/>
          </a:prstGeom>
        </p:spPr>
        <p:txBody>
          <a:bodyPr anchor="t" rtlCol="false" tIns="0" lIns="0" bIns="0" rIns="0">
            <a:spAutoFit/>
          </a:bodyPr>
          <a:lstStyle/>
          <a:p>
            <a:pPr algn="l">
              <a:lnSpc>
                <a:spcPts val="10450"/>
              </a:lnSpc>
            </a:pPr>
            <a:r>
              <a:rPr lang="en-US" sz="9500">
                <a:solidFill>
                  <a:srgbClr val="1A1B18"/>
                </a:solidFill>
                <a:latin typeface="Cormorant Garamond"/>
                <a:ea typeface="Cormorant Garamond"/>
                <a:cs typeface="Cormorant Garamond"/>
                <a:sym typeface="Cormorant Garamond"/>
              </a:rPr>
              <a:t>Beneficios de usar un agente de IA</a:t>
            </a:r>
          </a:p>
        </p:txBody>
      </p:sp>
      <p:sp>
        <p:nvSpPr>
          <p:cNvPr name="Freeform 4" id="4"/>
          <p:cNvSpPr/>
          <p:nvPr/>
        </p:nvSpPr>
        <p:spPr>
          <a:xfrm flipH="false" flipV="false" rot="0">
            <a:off x="1028700" y="6435021"/>
            <a:ext cx="420642" cy="382784"/>
          </a:xfrm>
          <a:custGeom>
            <a:avLst/>
            <a:gdLst/>
            <a:ahLst/>
            <a:cxnLst/>
            <a:rect r="r" b="b" t="t" l="l"/>
            <a:pathLst>
              <a:path h="382784" w="420642">
                <a:moveTo>
                  <a:pt x="0" y="0"/>
                </a:moveTo>
                <a:lnTo>
                  <a:pt x="420642" y="0"/>
                </a:lnTo>
                <a:lnTo>
                  <a:pt x="420642" y="382784"/>
                </a:lnTo>
                <a:lnTo>
                  <a:pt x="0" y="382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717915" y="6352567"/>
            <a:ext cx="3298954" cy="465143"/>
          </a:xfrm>
          <a:prstGeom prst="rect">
            <a:avLst/>
          </a:prstGeom>
        </p:spPr>
        <p:txBody>
          <a:bodyPr anchor="t" rtlCol="false" tIns="0" lIns="0" bIns="0" rIns="0">
            <a:spAutoFit/>
          </a:bodyPr>
          <a:lstStyle/>
          <a:p>
            <a:pPr algn="l">
              <a:lnSpc>
                <a:spcPts val="3250"/>
              </a:lnSpc>
            </a:pPr>
            <a:r>
              <a:rPr lang="en-US" sz="2500" spc="-37">
                <a:solidFill>
                  <a:srgbClr val="1A1B18"/>
                </a:solidFill>
                <a:latin typeface="Overpass Light"/>
                <a:ea typeface="Overpass Light"/>
                <a:cs typeface="Overpass Light"/>
                <a:sym typeface="Overpass Light"/>
              </a:rPr>
              <a:t>Mejora la productividad</a:t>
            </a:r>
          </a:p>
        </p:txBody>
      </p:sp>
      <p:sp>
        <p:nvSpPr>
          <p:cNvPr name="Freeform 6" id="6"/>
          <p:cNvSpPr/>
          <p:nvPr/>
        </p:nvSpPr>
        <p:spPr>
          <a:xfrm flipH="false" flipV="false" rot="0">
            <a:off x="6758773" y="6449208"/>
            <a:ext cx="420642" cy="382784"/>
          </a:xfrm>
          <a:custGeom>
            <a:avLst/>
            <a:gdLst/>
            <a:ahLst/>
            <a:cxnLst/>
            <a:rect r="r" b="b" t="t" l="l"/>
            <a:pathLst>
              <a:path h="382784" w="420642">
                <a:moveTo>
                  <a:pt x="0" y="0"/>
                </a:moveTo>
                <a:lnTo>
                  <a:pt x="420642" y="0"/>
                </a:lnTo>
                <a:lnTo>
                  <a:pt x="420642" y="382784"/>
                </a:lnTo>
                <a:lnTo>
                  <a:pt x="0" y="382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7447988" y="6376279"/>
            <a:ext cx="3298954" cy="445061"/>
          </a:xfrm>
          <a:prstGeom prst="rect">
            <a:avLst/>
          </a:prstGeom>
        </p:spPr>
        <p:txBody>
          <a:bodyPr anchor="t" rtlCol="false" tIns="0" lIns="0" bIns="0" rIns="0">
            <a:spAutoFit/>
          </a:bodyPr>
          <a:lstStyle/>
          <a:p>
            <a:pPr algn="l">
              <a:lnSpc>
                <a:spcPts val="3193"/>
              </a:lnSpc>
            </a:pPr>
            <a:r>
              <a:rPr lang="en-US" sz="2456" spc="-36">
                <a:solidFill>
                  <a:srgbClr val="1A1B18"/>
                </a:solidFill>
                <a:latin typeface="Overpass Light Bold"/>
                <a:ea typeface="Overpass Light Bold"/>
                <a:cs typeface="Overpass Light Bold"/>
                <a:sym typeface="Overpass Light Bold"/>
              </a:rPr>
              <a:t>Reduce costos</a:t>
            </a:r>
          </a:p>
        </p:txBody>
      </p:sp>
      <p:sp>
        <p:nvSpPr>
          <p:cNvPr name="Freeform 8" id="8"/>
          <p:cNvSpPr/>
          <p:nvPr/>
        </p:nvSpPr>
        <p:spPr>
          <a:xfrm flipH="false" flipV="false" rot="0">
            <a:off x="11312645" y="6435021"/>
            <a:ext cx="420642" cy="382784"/>
          </a:xfrm>
          <a:custGeom>
            <a:avLst/>
            <a:gdLst/>
            <a:ahLst/>
            <a:cxnLst/>
            <a:rect r="r" b="b" t="t" l="l"/>
            <a:pathLst>
              <a:path h="382784" w="420642">
                <a:moveTo>
                  <a:pt x="0" y="0"/>
                </a:moveTo>
                <a:lnTo>
                  <a:pt x="420642" y="0"/>
                </a:lnTo>
                <a:lnTo>
                  <a:pt x="420642" y="382784"/>
                </a:lnTo>
                <a:lnTo>
                  <a:pt x="0" y="382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2001859" y="6352567"/>
            <a:ext cx="3298954" cy="873125"/>
          </a:xfrm>
          <a:prstGeom prst="rect">
            <a:avLst/>
          </a:prstGeom>
        </p:spPr>
        <p:txBody>
          <a:bodyPr anchor="t" rtlCol="false" tIns="0" lIns="0" bIns="0" rIns="0">
            <a:spAutoFit/>
          </a:bodyPr>
          <a:lstStyle/>
          <a:p>
            <a:pPr algn="ctr">
              <a:lnSpc>
                <a:spcPts val="3249"/>
              </a:lnSpc>
            </a:pPr>
            <a:r>
              <a:rPr lang="en-US" sz="2499" spc="-37">
                <a:solidFill>
                  <a:srgbClr val="1A1B18"/>
                </a:solidFill>
                <a:latin typeface="Overpass Light Bold"/>
                <a:ea typeface="Overpass Light Bold"/>
                <a:cs typeface="Overpass Light Bold"/>
                <a:sym typeface="Overpass Light Bold"/>
              </a:rPr>
              <a:t>Toma decisiones de manera informada</a:t>
            </a:r>
          </a:p>
        </p:txBody>
      </p:sp>
      <p:grpSp>
        <p:nvGrpSpPr>
          <p:cNvPr name="Group 10" id="10"/>
          <p:cNvGrpSpPr/>
          <p:nvPr/>
        </p:nvGrpSpPr>
        <p:grpSpPr>
          <a:xfrm rot="5400000">
            <a:off x="16672463" y="8671463"/>
            <a:ext cx="955485" cy="218188"/>
            <a:chOff x="0" y="0"/>
            <a:chExt cx="1273980" cy="290918"/>
          </a:xfrm>
        </p:grpSpPr>
        <p:grpSp>
          <p:nvGrpSpPr>
            <p:cNvPr name="Group 11" id="11"/>
            <p:cNvGrpSpPr>
              <a:grpSpLocks noChangeAspect="true"/>
            </p:cNvGrpSpPr>
            <p:nvPr/>
          </p:nvGrpSpPr>
          <p:grpSpPr>
            <a:xfrm rot="0">
              <a:off x="983062" y="0"/>
              <a:ext cx="290918" cy="290918"/>
              <a:chOff x="0" y="0"/>
              <a:chExt cx="1708150" cy="1708150"/>
            </a:xfrm>
          </p:grpSpPr>
          <p:sp>
            <p:nvSpPr>
              <p:cNvPr name="Freeform 12" id="12"/>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3" id="13"/>
            <p:cNvGrpSpPr>
              <a:grpSpLocks noChangeAspect="true"/>
            </p:cNvGrpSpPr>
            <p:nvPr/>
          </p:nvGrpSpPr>
          <p:grpSpPr>
            <a:xfrm rot="0">
              <a:off x="489944" y="0"/>
              <a:ext cx="290918" cy="290918"/>
              <a:chOff x="0" y="0"/>
              <a:chExt cx="1708150" cy="1708150"/>
            </a:xfrm>
          </p:grpSpPr>
          <p:sp>
            <p:nvSpPr>
              <p:cNvPr name="Freeform 14" id="14"/>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5" id="15"/>
            <p:cNvGrpSpPr/>
            <p:nvPr/>
          </p:nvGrpSpPr>
          <p:grpSpPr>
            <a:xfrm rot="0">
              <a:off x="0" y="1587"/>
              <a:ext cx="287744" cy="287744"/>
              <a:chOff x="0" y="0"/>
              <a:chExt cx="6350000" cy="6350000"/>
            </a:xfrm>
          </p:grpSpPr>
          <p:sp>
            <p:nvSpPr>
              <p:cNvPr name="Freeform 16" id="1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sp>
        <p:nvSpPr>
          <p:cNvPr name="Freeform 17" id="17"/>
          <p:cNvSpPr/>
          <p:nvPr/>
        </p:nvSpPr>
        <p:spPr>
          <a:xfrm flipH="false" flipV="false" rot="0">
            <a:off x="6548452" y="8589165"/>
            <a:ext cx="420642" cy="382784"/>
          </a:xfrm>
          <a:custGeom>
            <a:avLst/>
            <a:gdLst/>
            <a:ahLst/>
            <a:cxnLst/>
            <a:rect r="r" b="b" t="t" l="l"/>
            <a:pathLst>
              <a:path h="382784" w="420642">
                <a:moveTo>
                  <a:pt x="0" y="0"/>
                </a:moveTo>
                <a:lnTo>
                  <a:pt x="420642" y="0"/>
                </a:lnTo>
                <a:lnTo>
                  <a:pt x="420642" y="382785"/>
                </a:lnTo>
                <a:lnTo>
                  <a:pt x="0" y="3827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8" id="18"/>
          <p:cNvSpPr txBox="true"/>
          <p:nvPr/>
        </p:nvSpPr>
        <p:spPr>
          <a:xfrm rot="0">
            <a:off x="7237667" y="8506712"/>
            <a:ext cx="3298954" cy="873125"/>
          </a:xfrm>
          <a:prstGeom prst="rect">
            <a:avLst/>
          </a:prstGeom>
        </p:spPr>
        <p:txBody>
          <a:bodyPr anchor="t" rtlCol="false" tIns="0" lIns="0" bIns="0" rIns="0">
            <a:spAutoFit/>
          </a:bodyPr>
          <a:lstStyle/>
          <a:p>
            <a:pPr algn="ctr">
              <a:lnSpc>
                <a:spcPts val="3249"/>
              </a:lnSpc>
            </a:pPr>
            <a:r>
              <a:rPr lang="en-US" sz="2499" spc="-37">
                <a:solidFill>
                  <a:srgbClr val="1A1B18"/>
                </a:solidFill>
                <a:latin typeface="Overpass Light"/>
                <a:ea typeface="Overpass Light"/>
                <a:cs typeface="Overpass Light"/>
                <a:sym typeface="Overpass Light"/>
              </a:rPr>
              <a:t>Brinda mejor experiencia al cliente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007226" cy="1007226"/>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nvGrpSpPr>
          <p:cNvPr name="Group 4" id="4"/>
          <p:cNvGrpSpPr/>
          <p:nvPr/>
        </p:nvGrpSpPr>
        <p:grpSpPr>
          <a:xfrm rot="5400000">
            <a:off x="1004923" y="8671463"/>
            <a:ext cx="955485" cy="218188"/>
            <a:chOff x="0" y="0"/>
            <a:chExt cx="1273980" cy="290918"/>
          </a:xfrm>
        </p:grpSpPr>
        <p:grpSp>
          <p:nvGrpSpPr>
            <p:cNvPr name="Group 5" id="5"/>
            <p:cNvGrpSpPr>
              <a:grpSpLocks noChangeAspect="true"/>
            </p:cNvGrpSpPr>
            <p:nvPr/>
          </p:nvGrpSpPr>
          <p:grpSpPr>
            <a:xfrm rot="0">
              <a:off x="983062" y="0"/>
              <a:ext cx="290918" cy="290918"/>
              <a:chOff x="0" y="0"/>
              <a:chExt cx="1708150" cy="1708150"/>
            </a:xfrm>
          </p:grpSpPr>
          <p:sp>
            <p:nvSpPr>
              <p:cNvPr name="Freeform 6" id="6"/>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7" id="7"/>
            <p:cNvGrpSpPr>
              <a:grpSpLocks noChangeAspect="true"/>
            </p:cNvGrpSpPr>
            <p:nvPr/>
          </p:nvGrpSpPr>
          <p:grpSpPr>
            <a:xfrm rot="0">
              <a:off x="0" y="0"/>
              <a:ext cx="290918" cy="290918"/>
              <a:chOff x="0" y="0"/>
              <a:chExt cx="1708150" cy="1708150"/>
            </a:xfrm>
          </p:grpSpPr>
          <p:sp>
            <p:nvSpPr>
              <p:cNvPr name="Freeform 8" id="8"/>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9" id="9"/>
            <p:cNvGrpSpPr/>
            <p:nvPr/>
          </p:nvGrpSpPr>
          <p:grpSpPr>
            <a:xfrm rot="0">
              <a:off x="493118" y="1587"/>
              <a:ext cx="287744" cy="287744"/>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sp>
        <p:nvSpPr>
          <p:cNvPr name="TextBox 11" id="11"/>
          <p:cNvSpPr txBox="true"/>
          <p:nvPr/>
        </p:nvSpPr>
        <p:spPr>
          <a:xfrm rot="0">
            <a:off x="3276600" y="930005"/>
            <a:ext cx="7000208" cy="3791807"/>
          </a:xfrm>
          <a:prstGeom prst="rect">
            <a:avLst/>
          </a:prstGeom>
        </p:spPr>
        <p:txBody>
          <a:bodyPr anchor="t" rtlCol="false" tIns="0" lIns="0" bIns="0" rIns="0">
            <a:spAutoFit/>
          </a:bodyPr>
          <a:lstStyle/>
          <a:p>
            <a:pPr algn="ctr">
              <a:lnSpc>
                <a:spcPts val="7480"/>
              </a:lnSpc>
            </a:pPr>
            <a:r>
              <a:rPr lang="en-US" sz="6800">
                <a:solidFill>
                  <a:srgbClr val="1A1B18"/>
                </a:solidFill>
                <a:latin typeface="Cormorant Garamond"/>
                <a:ea typeface="Cormorant Garamond"/>
                <a:cs typeface="Cormorant Garamond"/>
                <a:sym typeface="Cormorant Garamond"/>
              </a:rPr>
              <a:t>Componentes mas importantes en la arquitectura de un agente de IA</a:t>
            </a:r>
          </a:p>
        </p:txBody>
      </p:sp>
      <p:grpSp>
        <p:nvGrpSpPr>
          <p:cNvPr name="Group 12" id="12"/>
          <p:cNvGrpSpPr/>
          <p:nvPr/>
        </p:nvGrpSpPr>
        <p:grpSpPr>
          <a:xfrm rot="0">
            <a:off x="3276600" y="4933359"/>
            <a:ext cx="7000208" cy="4840212"/>
            <a:chOff x="0" y="0"/>
            <a:chExt cx="9333611" cy="6453617"/>
          </a:xfrm>
        </p:grpSpPr>
        <p:sp>
          <p:nvSpPr>
            <p:cNvPr name="AutoShape 13" id="13"/>
            <p:cNvSpPr/>
            <p:nvPr/>
          </p:nvSpPr>
          <p:spPr>
            <a:xfrm rot="0">
              <a:off x="0" y="0"/>
              <a:ext cx="9333611" cy="41327"/>
            </a:xfrm>
            <a:prstGeom prst="rect">
              <a:avLst/>
            </a:prstGeom>
            <a:solidFill>
              <a:srgbClr val="CDA63C"/>
            </a:solidFill>
          </p:spPr>
        </p:sp>
        <p:sp>
          <p:nvSpPr>
            <p:cNvPr name="AutoShape 14" id="14"/>
            <p:cNvSpPr/>
            <p:nvPr/>
          </p:nvSpPr>
          <p:spPr>
            <a:xfrm rot="0">
              <a:off x="0" y="1143000"/>
              <a:ext cx="9333611" cy="41327"/>
            </a:xfrm>
            <a:prstGeom prst="rect">
              <a:avLst/>
            </a:prstGeom>
            <a:solidFill>
              <a:srgbClr val="CDA63C"/>
            </a:solidFill>
          </p:spPr>
        </p:sp>
        <p:sp>
          <p:nvSpPr>
            <p:cNvPr name="Freeform 15" id="15"/>
            <p:cNvSpPr/>
            <p:nvPr/>
          </p:nvSpPr>
          <p:spPr>
            <a:xfrm flipH="false" flipV="false" rot="0">
              <a:off x="0" y="462326"/>
              <a:ext cx="230038" cy="259674"/>
            </a:xfrm>
            <a:custGeom>
              <a:avLst/>
              <a:gdLst/>
              <a:ahLst/>
              <a:cxnLst/>
              <a:rect r="r" b="b" t="t" l="l"/>
              <a:pathLst>
                <a:path h="259674" w="230038">
                  <a:moveTo>
                    <a:pt x="0" y="0"/>
                  </a:moveTo>
                  <a:lnTo>
                    <a:pt x="230038" y="0"/>
                  </a:lnTo>
                  <a:lnTo>
                    <a:pt x="230038" y="259675"/>
                  </a:lnTo>
                  <a:lnTo>
                    <a:pt x="0" y="2596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6" id="16"/>
            <p:cNvSpPr txBox="true"/>
            <p:nvPr/>
          </p:nvSpPr>
          <p:spPr>
            <a:xfrm rot="0">
              <a:off x="607923" y="253494"/>
              <a:ext cx="8725689" cy="591615"/>
            </a:xfrm>
            <a:prstGeom prst="rect">
              <a:avLst/>
            </a:prstGeom>
          </p:spPr>
          <p:txBody>
            <a:bodyPr anchor="t" rtlCol="false" tIns="0" lIns="0" bIns="0" rIns="0">
              <a:spAutoFit/>
            </a:bodyPr>
            <a:lstStyle/>
            <a:p>
              <a:pPr algn="l">
                <a:lnSpc>
                  <a:spcPts val="3250"/>
                </a:lnSpc>
              </a:pPr>
              <a:r>
                <a:rPr lang="en-US" sz="2500" spc="-37">
                  <a:solidFill>
                    <a:srgbClr val="1A1B18"/>
                  </a:solidFill>
                  <a:latin typeface="Overpass Light"/>
                  <a:ea typeface="Overpass Light"/>
                  <a:cs typeface="Overpass Light"/>
                  <a:sym typeface="Overpass Light"/>
                </a:rPr>
                <a:t>Función del agente</a:t>
              </a:r>
            </a:p>
          </p:txBody>
        </p:sp>
        <p:sp>
          <p:nvSpPr>
            <p:cNvPr name="TextBox 17" id="17"/>
            <p:cNvSpPr txBox="true"/>
            <p:nvPr/>
          </p:nvSpPr>
          <p:spPr>
            <a:xfrm rot="0">
              <a:off x="0" y="1802608"/>
              <a:ext cx="9333611" cy="4395343"/>
            </a:xfrm>
            <a:prstGeom prst="rect">
              <a:avLst/>
            </a:prstGeom>
          </p:spPr>
          <p:txBody>
            <a:bodyPr anchor="t" rtlCol="false" tIns="0" lIns="0" bIns="0" rIns="0">
              <a:spAutoFit/>
            </a:bodyPr>
            <a:lstStyle/>
            <a:p>
              <a:pPr algn="just">
                <a:lnSpc>
                  <a:spcPts val="3234"/>
                </a:lnSpc>
              </a:pPr>
              <a:r>
                <a:rPr lang="en-US" sz="2310">
                  <a:solidFill>
                    <a:srgbClr val="1A1B18"/>
                  </a:solidFill>
                  <a:latin typeface="Overpass Light"/>
                  <a:ea typeface="Overpass Light"/>
                  <a:cs typeface="Overpass Light"/>
                  <a:sym typeface="Overpass Light"/>
                </a:rPr>
                <a:t>La función del agente describe como los datos recopilados se traducen en acciones que respaldan el objetivo del agente. Al diseñar la función del agente, los desarrolladores tienen en cuenta el tipo de información, las capacidades de IA, la base de conocimientos, el mecanismo de comentarios y otras tecnologías necesarias.</a:t>
              </a:r>
            </a:p>
            <a:p>
              <a:pPr algn="l">
                <a:lnSpc>
                  <a:spcPts val="3234"/>
                </a:lnSpc>
              </a:pPr>
            </a:p>
          </p:txBody>
        </p:sp>
      </p:grpSp>
      <p:grpSp>
        <p:nvGrpSpPr>
          <p:cNvPr name="Group 18" id="18"/>
          <p:cNvGrpSpPr/>
          <p:nvPr/>
        </p:nvGrpSpPr>
        <p:grpSpPr>
          <a:xfrm rot="0">
            <a:off x="11806455" y="4933359"/>
            <a:ext cx="5357595" cy="5054239"/>
            <a:chOff x="0" y="0"/>
            <a:chExt cx="7143460" cy="6738985"/>
          </a:xfrm>
        </p:grpSpPr>
        <p:sp>
          <p:nvSpPr>
            <p:cNvPr name="TextBox 19" id="19"/>
            <p:cNvSpPr txBox="true"/>
            <p:nvPr/>
          </p:nvSpPr>
          <p:spPr>
            <a:xfrm rot="0">
              <a:off x="0" y="1802608"/>
              <a:ext cx="7143460" cy="4846574"/>
            </a:xfrm>
            <a:prstGeom prst="rect">
              <a:avLst/>
            </a:prstGeom>
          </p:spPr>
          <p:txBody>
            <a:bodyPr anchor="t" rtlCol="false" tIns="0" lIns="0" bIns="0" rIns="0">
              <a:spAutoFit/>
            </a:bodyPr>
            <a:lstStyle/>
            <a:p>
              <a:pPr algn="just">
                <a:lnSpc>
                  <a:spcPts val="3234"/>
                </a:lnSpc>
              </a:pPr>
              <a:r>
                <a:rPr lang="en-US" sz="2310">
                  <a:solidFill>
                    <a:srgbClr val="1A1B18"/>
                  </a:solidFill>
                  <a:latin typeface="Overpass Light"/>
                  <a:ea typeface="Overpass Light"/>
                  <a:cs typeface="Overpass Light"/>
                  <a:sym typeface="Overpass Light"/>
                </a:rPr>
                <a:t>El programa del agente es la implementación de la función del agente. Implica desarrollar, entrenar e implementar el agente de IA en la arquitectura designada. El programa del agente alinea la lógica empresarial, los requisitos técnicos y los elementos de rendimiento del agente.</a:t>
              </a:r>
            </a:p>
            <a:p>
              <a:pPr algn="l">
                <a:lnSpc>
                  <a:spcPts val="2677"/>
                </a:lnSpc>
              </a:pPr>
            </a:p>
          </p:txBody>
        </p:sp>
        <p:sp>
          <p:nvSpPr>
            <p:cNvPr name="AutoShape 20" id="20"/>
            <p:cNvSpPr/>
            <p:nvPr/>
          </p:nvSpPr>
          <p:spPr>
            <a:xfrm rot="0">
              <a:off x="0" y="0"/>
              <a:ext cx="7143460" cy="41327"/>
            </a:xfrm>
            <a:prstGeom prst="rect">
              <a:avLst/>
            </a:prstGeom>
            <a:solidFill>
              <a:srgbClr val="CDA63C"/>
            </a:solidFill>
          </p:spPr>
        </p:sp>
        <p:sp>
          <p:nvSpPr>
            <p:cNvPr name="AutoShape 21" id="21"/>
            <p:cNvSpPr/>
            <p:nvPr/>
          </p:nvSpPr>
          <p:spPr>
            <a:xfrm rot="0">
              <a:off x="0" y="1143000"/>
              <a:ext cx="7143460" cy="41327"/>
            </a:xfrm>
            <a:prstGeom prst="rect">
              <a:avLst/>
            </a:prstGeom>
            <a:solidFill>
              <a:srgbClr val="CDA63C"/>
            </a:solidFill>
          </p:spPr>
        </p:sp>
        <p:sp>
          <p:nvSpPr>
            <p:cNvPr name="Freeform 22" id="22"/>
            <p:cNvSpPr/>
            <p:nvPr/>
          </p:nvSpPr>
          <p:spPr>
            <a:xfrm flipH="false" flipV="false" rot="0">
              <a:off x="0" y="462326"/>
              <a:ext cx="230038" cy="259674"/>
            </a:xfrm>
            <a:custGeom>
              <a:avLst/>
              <a:gdLst/>
              <a:ahLst/>
              <a:cxnLst/>
              <a:rect r="r" b="b" t="t" l="l"/>
              <a:pathLst>
                <a:path h="259674" w="230038">
                  <a:moveTo>
                    <a:pt x="0" y="0"/>
                  </a:moveTo>
                  <a:lnTo>
                    <a:pt x="230038" y="0"/>
                  </a:lnTo>
                  <a:lnTo>
                    <a:pt x="230038" y="259675"/>
                  </a:lnTo>
                  <a:lnTo>
                    <a:pt x="0" y="2596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3" id="23"/>
            <p:cNvSpPr txBox="true"/>
            <p:nvPr/>
          </p:nvSpPr>
          <p:spPr>
            <a:xfrm rot="0">
              <a:off x="607923" y="253494"/>
              <a:ext cx="6535538" cy="591615"/>
            </a:xfrm>
            <a:prstGeom prst="rect">
              <a:avLst/>
            </a:prstGeom>
          </p:spPr>
          <p:txBody>
            <a:bodyPr anchor="t" rtlCol="false" tIns="0" lIns="0" bIns="0" rIns="0">
              <a:spAutoFit/>
            </a:bodyPr>
            <a:lstStyle/>
            <a:p>
              <a:pPr algn="l">
                <a:lnSpc>
                  <a:spcPts val="3250"/>
                </a:lnSpc>
              </a:pPr>
              <a:r>
                <a:rPr lang="en-US" sz="2500" spc="-37">
                  <a:solidFill>
                    <a:srgbClr val="1A1B18"/>
                  </a:solidFill>
                  <a:latin typeface="Overpass Light Bold"/>
                  <a:ea typeface="Overpass Light Bold"/>
                  <a:cs typeface="Overpass Light Bold"/>
                  <a:sym typeface="Overpass Light Bold"/>
                </a:rPr>
                <a:t>Programa del agente</a:t>
              </a:r>
            </a:p>
          </p:txBody>
        </p:sp>
      </p:grpSp>
      <p:grpSp>
        <p:nvGrpSpPr>
          <p:cNvPr name="Group 24" id="24"/>
          <p:cNvGrpSpPr/>
          <p:nvPr/>
        </p:nvGrpSpPr>
        <p:grpSpPr>
          <a:xfrm rot="0">
            <a:off x="11806455" y="1482665"/>
            <a:ext cx="5357595" cy="3450694"/>
            <a:chOff x="0" y="0"/>
            <a:chExt cx="7143460" cy="4600926"/>
          </a:xfrm>
        </p:grpSpPr>
        <p:sp>
          <p:nvSpPr>
            <p:cNvPr name="TextBox 25" id="25"/>
            <p:cNvSpPr txBox="true"/>
            <p:nvPr/>
          </p:nvSpPr>
          <p:spPr>
            <a:xfrm rot="0">
              <a:off x="0" y="1802608"/>
              <a:ext cx="7143460" cy="2662132"/>
            </a:xfrm>
            <a:prstGeom prst="rect">
              <a:avLst/>
            </a:prstGeom>
          </p:spPr>
          <p:txBody>
            <a:bodyPr anchor="t" rtlCol="false" tIns="0" lIns="0" bIns="0" rIns="0">
              <a:spAutoFit/>
            </a:bodyPr>
            <a:lstStyle/>
            <a:p>
              <a:pPr algn="just">
                <a:lnSpc>
                  <a:spcPts val="3237"/>
                </a:lnSpc>
              </a:pPr>
              <a:r>
                <a:rPr lang="en-US" sz="2312">
                  <a:solidFill>
                    <a:srgbClr val="1A1B18"/>
                  </a:solidFill>
                  <a:latin typeface="Overpass Light"/>
                  <a:ea typeface="Overpass Light"/>
                  <a:cs typeface="Overpass Light"/>
                  <a:sym typeface="Overpass Light"/>
                </a:rPr>
                <a:t>La arquitectura es la base desde la que opera el agente. La arquitectura puede ser una estructura física, un programa de software o una combinación de las dos.</a:t>
              </a:r>
            </a:p>
            <a:p>
              <a:pPr algn="l">
                <a:lnSpc>
                  <a:spcPts val="2677"/>
                </a:lnSpc>
              </a:pPr>
            </a:p>
          </p:txBody>
        </p:sp>
        <p:sp>
          <p:nvSpPr>
            <p:cNvPr name="AutoShape 26" id="26"/>
            <p:cNvSpPr/>
            <p:nvPr/>
          </p:nvSpPr>
          <p:spPr>
            <a:xfrm rot="0">
              <a:off x="0" y="0"/>
              <a:ext cx="7143460" cy="41327"/>
            </a:xfrm>
            <a:prstGeom prst="rect">
              <a:avLst/>
            </a:prstGeom>
            <a:solidFill>
              <a:srgbClr val="CDA63C"/>
            </a:solidFill>
          </p:spPr>
        </p:sp>
        <p:sp>
          <p:nvSpPr>
            <p:cNvPr name="AutoShape 27" id="27"/>
            <p:cNvSpPr/>
            <p:nvPr/>
          </p:nvSpPr>
          <p:spPr>
            <a:xfrm rot="0">
              <a:off x="0" y="1143000"/>
              <a:ext cx="7143460" cy="41327"/>
            </a:xfrm>
            <a:prstGeom prst="rect">
              <a:avLst/>
            </a:prstGeom>
            <a:solidFill>
              <a:srgbClr val="CDA63C"/>
            </a:solidFill>
          </p:spPr>
        </p:sp>
        <p:sp>
          <p:nvSpPr>
            <p:cNvPr name="Freeform 28" id="28"/>
            <p:cNvSpPr/>
            <p:nvPr/>
          </p:nvSpPr>
          <p:spPr>
            <a:xfrm flipH="false" flipV="false" rot="0">
              <a:off x="0" y="462326"/>
              <a:ext cx="230038" cy="259674"/>
            </a:xfrm>
            <a:custGeom>
              <a:avLst/>
              <a:gdLst/>
              <a:ahLst/>
              <a:cxnLst/>
              <a:rect r="r" b="b" t="t" l="l"/>
              <a:pathLst>
                <a:path h="259674" w="230038">
                  <a:moveTo>
                    <a:pt x="0" y="0"/>
                  </a:moveTo>
                  <a:lnTo>
                    <a:pt x="230038" y="0"/>
                  </a:lnTo>
                  <a:lnTo>
                    <a:pt x="230038" y="259675"/>
                  </a:lnTo>
                  <a:lnTo>
                    <a:pt x="0" y="2596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9" id="29"/>
            <p:cNvSpPr txBox="true"/>
            <p:nvPr/>
          </p:nvSpPr>
          <p:spPr>
            <a:xfrm rot="0">
              <a:off x="607923" y="253494"/>
              <a:ext cx="6535538" cy="591615"/>
            </a:xfrm>
            <a:prstGeom prst="rect">
              <a:avLst/>
            </a:prstGeom>
          </p:spPr>
          <p:txBody>
            <a:bodyPr anchor="t" rtlCol="false" tIns="0" lIns="0" bIns="0" rIns="0">
              <a:spAutoFit/>
            </a:bodyPr>
            <a:lstStyle/>
            <a:p>
              <a:pPr algn="l">
                <a:lnSpc>
                  <a:spcPts val="3250"/>
                </a:lnSpc>
              </a:pPr>
              <a:r>
                <a:rPr lang="en-US" sz="2500" spc="-37">
                  <a:solidFill>
                    <a:srgbClr val="1A1B18"/>
                  </a:solidFill>
                  <a:latin typeface="Overpass Light"/>
                  <a:ea typeface="Overpass Light"/>
                  <a:cs typeface="Overpass Light"/>
                  <a:sym typeface="Overpass Light"/>
                </a:rPr>
                <a:t>Arquitectura</a:t>
              </a:r>
            </a:p>
          </p:txBody>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TextBox 2" id="2"/>
          <p:cNvSpPr txBox="true"/>
          <p:nvPr/>
        </p:nvSpPr>
        <p:spPr>
          <a:xfrm rot="0">
            <a:off x="3681323" y="2022355"/>
            <a:ext cx="11738426" cy="2679733"/>
          </a:xfrm>
          <a:prstGeom prst="rect">
            <a:avLst/>
          </a:prstGeom>
        </p:spPr>
        <p:txBody>
          <a:bodyPr anchor="t" rtlCol="false" tIns="0" lIns="0" bIns="0" rIns="0">
            <a:spAutoFit/>
          </a:bodyPr>
          <a:lstStyle/>
          <a:p>
            <a:pPr algn="l">
              <a:lnSpc>
                <a:spcPts val="10450"/>
              </a:lnSpc>
            </a:pPr>
            <a:r>
              <a:rPr lang="en-US" sz="9500">
                <a:solidFill>
                  <a:srgbClr val="1A1B18"/>
                </a:solidFill>
                <a:latin typeface="Cormorant Garamond"/>
                <a:ea typeface="Cormorant Garamond"/>
                <a:cs typeface="Cormorant Garamond"/>
                <a:sym typeface="Cormorant Garamond"/>
              </a:rPr>
              <a:t>¿Qué son los agentes deliberativos?</a:t>
            </a:r>
          </a:p>
        </p:txBody>
      </p:sp>
      <p:grpSp>
        <p:nvGrpSpPr>
          <p:cNvPr name="Group 3" id="3"/>
          <p:cNvGrpSpPr/>
          <p:nvPr/>
        </p:nvGrpSpPr>
        <p:grpSpPr>
          <a:xfrm rot="0">
            <a:off x="1028700" y="1028700"/>
            <a:ext cx="907930" cy="907930"/>
            <a:chOff x="0" y="0"/>
            <a:chExt cx="1210574" cy="1210574"/>
          </a:xfrm>
        </p:grpSpPr>
        <p:grpSp>
          <p:nvGrpSpPr>
            <p:cNvPr name="Group 4" id="4"/>
            <p:cNvGrpSpPr/>
            <p:nvPr/>
          </p:nvGrpSpPr>
          <p:grpSpPr>
            <a:xfrm rot="0">
              <a:off x="0" y="0"/>
              <a:ext cx="1210574" cy="1210574"/>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sp>
          <p:nvSpPr>
            <p:cNvPr name="TextBox 6" id="6"/>
            <p:cNvSpPr txBox="true"/>
            <p:nvPr/>
          </p:nvSpPr>
          <p:spPr>
            <a:xfrm rot="0">
              <a:off x="241518" y="321121"/>
              <a:ext cx="727537" cy="590066"/>
            </a:xfrm>
            <a:prstGeom prst="rect">
              <a:avLst/>
            </a:prstGeom>
          </p:spPr>
          <p:txBody>
            <a:bodyPr anchor="t" rtlCol="false" tIns="0" lIns="0" bIns="0" rIns="0">
              <a:spAutoFit/>
            </a:bodyPr>
            <a:lstStyle/>
            <a:p>
              <a:pPr algn="ctr">
                <a:lnSpc>
                  <a:spcPts val="3300"/>
                </a:lnSpc>
              </a:pPr>
              <a:r>
                <a:rPr lang="en-US" b="true" sz="3000">
                  <a:solidFill>
                    <a:srgbClr val="FAFAFA"/>
                  </a:solidFill>
                  <a:latin typeface="Cormorant Garamond Bold"/>
                  <a:ea typeface="Cormorant Garamond Bold"/>
                  <a:cs typeface="Cormorant Garamond Bold"/>
                  <a:sym typeface="Cormorant Garamond Bold"/>
                </a:rPr>
                <a:t>III</a:t>
              </a:r>
            </a:p>
          </p:txBody>
        </p:sp>
      </p:grpSp>
      <p:grpSp>
        <p:nvGrpSpPr>
          <p:cNvPr name="Group 7" id="7"/>
          <p:cNvGrpSpPr/>
          <p:nvPr/>
        </p:nvGrpSpPr>
        <p:grpSpPr>
          <a:xfrm rot="-5400000">
            <a:off x="1004923" y="8671463"/>
            <a:ext cx="955485" cy="218188"/>
            <a:chOff x="0" y="0"/>
            <a:chExt cx="1273980" cy="290918"/>
          </a:xfrm>
        </p:grpSpPr>
        <p:grpSp>
          <p:nvGrpSpPr>
            <p:cNvPr name="Group 8" id="8"/>
            <p:cNvGrpSpPr>
              <a:grpSpLocks noChangeAspect="true"/>
            </p:cNvGrpSpPr>
            <p:nvPr/>
          </p:nvGrpSpPr>
          <p:grpSpPr>
            <a:xfrm rot="0">
              <a:off x="983062" y="0"/>
              <a:ext cx="290918" cy="290918"/>
              <a:chOff x="0" y="0"/>
              <a:chExt cx="1708150" cy="1708150"/>
            </a:xfrm>
          </p:grpSpPr>
          <p:sp>
            <p:nvSpPr>
              <p:cNvPr name="Freeform 9" id="9"/>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0" id="10"/>
            <p:cNvGrpSpPr>
              <a:grpSpLocks noChangeAspect="true"/>
            </p:cNvGrpSpPr>
            <p:nvPr/>
          </p:nvGrpSpPr>
          <p:grpSpPr>
            <a:xfrm rot="0">
              <a:off x="489944" y="0"/>
              <a:ext cx="290918" cy="290918"/>
              <a:chOff x="0" y="0"/>
              <a:chExt cx="1708150" cy="1708150"/>
            </a:xfrm>
          </p:grpSpPr>
          <p:sp>
            <p:nvSpPr>
              <p:cNvPr name="Freeform 11" id="11"/>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2" id="12"/>
            <p:cNvGrpSpPr/>
            <p:nvPr/>
          </p:nvGrpSpPr>
          <p:grpSpPr>
            <a:xfrm rot="0">
              <a:off x="0" y="1587"/>
              <a:ext cx="287744" cy="287744"/>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sp>
        <p:nvSpPr>
          <p:cNvPr name="TextBox 14" id="14"/>
          <p:cNvSpPr txBox="true"/>
          <p:nvPr/>
        </p:nvSpPr>
        <p:spPr>
          <a:xfrm rot="0">
            <a:off x="16541870" y="1085932"/>
            <a:ext cx="717430" cy="397538"/>
          </a:xfrm>
          <a:prstGeom prst="rect">
            <a:avLst/>
          </a:prstGeom>
        </p:spPr>
        <p:txBody>
          <a:bodyPr anchor="t" rtlCol="false" tIns="0" lIns="0" bIns="0" rIns="0">
            <a:spAutoFit/>
          </a:bodyPr>
          <a:lstStyle/>
          <a:p>
            <a:pPr algn="r">
              <a:lnSpc>
                <a:spcPts val="3080"/>
              </a:lnSpc>
            </a:pPr>
            <a:r>
              <a:rPr lang="en-US" b="true" sz="2800">
                <a:solidFill>
                  <a:srgbClr val="1A1B18"/>
                </a:solidFill>
                <a:latin typeface="Cormorant Garamond Bold"/>
                <a:ea typeface="Cormorant Garamond Bold"/>
                <a:cs typeface="Cormorant Garamond Bold"/>
                <a:sym typeface="Cormorant Garamond Bold"/>
              </a:rPr>
              <a:t>JU</a:t>
            </a:r>
          </a:p>
        </p:txBody>
      </p:sp>
      <p:sp>
        <p:nvSpPr>
          <p:cNvPr name="TextBox 15" id="15"/>
          <p:cNvSpPr txBox="true"/>
          <p:nvPr/>
        </p:nvSpPr>
        <p:spPr>
          <a:xfrm rot="0">
            <a:off x="2846011" y="5086350"/>
            <a:ext cx="13695859" cy="3324035"/>
          </a:xfrm>
          <a:prstGeom prst="rect">
            <a:avLst/>
          </a:prstGeom>
        </p:spPr>
        <p:txBody>
          <a:bodyPr anchor="t" rtlCol="false" tIns="0" lIns="0" bIns="0" rIns="0">
            <a:spAutoFit/>
          </a:bodyPr>
          <a:lstStyle/>
          <a:p>
            <a:pPr algn="just">
              <a:lnSpc>
                <a:spcPts val="3640"/>
              </a:lnSpc>
            </a:pPr>
            <a:r>
              <a:rPr lang="en-US" sz="2600">
                <a:solidFill>
                  <a:srgbClr val="000000"/>
                </a:solidFill>
                <a:latin typeface="Open Sans 1"/>
                <a:ea typeface="Open Sans 1"/>
                <a:cs typeface="Open Sans 1"/>
                <a:sym typeface="Open Sans 1"/>
              </a:rPr>
              <a:t>Los agentes deliberativos o también llamados agentes basados en objetivos son agentes de inteligencia artificial con capacidades de razonamiento más sólidas. Además de evaluar los datos del entorno, el agente compara diferentes enfoques que los ayudan a lograr el resultado deseado. Los agentes basados en objetivos siempre eligen el camino más eficiente. Son adecuados para realizar tareas complejas, como el procesamiento de lenguaje natural y las aplicaciones robóticas.</a:t>
            </a:r>
          </a:p>
          <a:p>
            <a:pPr algn="ctr">
              <a:lnSpc>
                <a:spcPts val="475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BE7E0"/>
        </a:solidFill>
      </p:bgPr>
    </p:bg>
    <p:spTree>
      <p:nvGrpSpPr>
        <p:cNvPr id="1" name=""/>
        <p:cNvGrpSpPr/>
        <p:nvPr/>
      </p:nvGrpSpPr>
      <p:grpSpPr>
        <a:xfrm>
          <a:off x="0" y="0"/>
          <a:ext cx="0" cy="0"/>
          <a:chOff x="0" y="0"/>
          <a:chExt cx="0" cy="0"/>
        </a:xfrm>
      </p:grpSpPr>
      <p:sp>
        <p:nvSpPr>
          <p:cNvPr name="Freeform 2" id="2"/>
          <p:cNvSpPr/>
          <p:nvPr/>
        </p:nvSpPr>
        <p:spPr>
          <a:xfrm flipH="false" flipV="false" rot="0">
            <a:off x="4206411" y="2082289"/>
            <a:ext cx="9875177" cy="4913964"/>
          </a:xfrm>
          <a:custGeom>
            <a:avLst/>
            <a:gdLst/>
            <a:ahLst/>
            <a:cxnLst/>
            <a:rect r="r" b="b" t="t" l="l"/>
            <a:pathLst>
              <a:path h="4913964" w="9875177">
                <a:moveTo>
                  <a:pt x="0" y="0"/>
                </a:moveTo>
                <a:lnTo>
                  <a:pt x="9875178" y="0"/>
                </a:lnTo>
                <a:lnTo>
                  <a:pt x="9875178" y="4913964"/>
                </a:lnTo>
                <a:lnTo>
                  <a:pt x="0" y="4913964"/>
                </a:lnTo>
                <a:lnTo>
                  <a:pt x="0" y="0"/>
                </a:lnTo>
                <a:close/>
              </a:path>
            </a:pathLst>
          </a:custGeom>
          <a:blipFill>
            <a:blip r:embed="rId2"/>
            <a:stretch>
              <a:fillRect l="0" t="0" r="0" b="0"/>
            </a:stretch>
          </a:blipFill>
        </p:spPr>
      </p:sp>
      <p:sp>
        <p:nvSpPr>
          <p:cNvPr name="TextBox 3" id="3"/>
          <p:cNvSpPr txBox="true"/>
          <p:nvPr/>
        </p:nvSpPr>
        <p:spPr>
          <a:xfrm rot="0">
            <a:off x="663141" y="690122"/>
            <a:ext cx="16596159" cy="1780540"/>
          </a:xfrm>
          <a:prstGeom prst="rect">
            <a:avLst/>
          </a:prstGeom>
        </p:spPr>
        <p:txBody>
          <a:bodyPr anchor="t" rtlCol="false" tIns="0" lIns="0" bIns="0" rIns="0">
            <a:spAutoFit/>
          </a:bodyPr>
          <a:lstStyle/>
          <a:p>
            <a:pPr algn="ctr">
              <a:lnSpc>
                <a:spcPts val="4759"/>
              </a:lnSpc>
            </a:pPr>
            <a:r>
              <a:rPr lang="en-US" sz="3399">
                <a:solidFill>
                  <a:srgbClr val="000000"/>
                </a:solidFill>
                <a:latin typeface="Open Sans 1"/>
                <a:ea typeface="Open Sans 1"/>
                <a:cs typeface="Open Sans 1"/>
                <a:sym typeface="Open Sans 1"/>
              </a:rPr>
              <a:t>El proceso del agente introduce una función deliberativa entre la percepción y la ejecución para elegir la acción correcta.</a:t>
            </a:r>
          </a:p>
          <a:p>
            <a:pPr algn="ctr">
              <a:lnSpc>
                <a:spcPts val="4759"/>
              </a:lnSpc>
            </a:pPr>
          </a:p>
        </p:txBody>
      </p:sp>
      <p:sp>
        <p:nvSpPr>
          <p:cNvPr name="TextBox 4" id="4"/>
          <p:cNvSpPr txBox="true"/>
          <p:nvPr/>
        </p:nvSpPr>
        <p:spPr>
          <a:xfrm rot="0">
            <a:off x="663141" y="7322879"/>
            <a:ext cx="16596159" cy="2980690"/>
          </a:xfrm>
          <a:prstGeom prst="rect">
            <a:avLst/>
          </a:prstGeom>
        </p:spPr>
        <p:txBody>
          <a:bodyPr anchor="t" rtlCol="false" tIns="0" lIns="0" bIns="0" rIns="0">
            <a:spAutoFit/>
          </a:bodyPr>
          <a:lstStyle/>
          <a:p>
            <a:pPr algn="l">
              <a:lnSpc>
                <a:spcPts val="4759"/>
              </a:lnSpc>
            </a:pPr>
            <a:r>
              <a:rPr lang="en-US" sz="3399" b="true">
                <a:solidFill>
                  <a:srgbClr val="000000"/>
                </a:solidFill>
                <a:latin typeface="Open Sans 1 Bold"/>
                <a:ea typeface="Open Sans 1 Bold"/>
                <a:cs typeface="Open Sans 1 Bold"/>
                <a:sym typeface="Open Sans 1 Bold"/>
              </a:rPr>
              <a:t>Este requiere de dos procesos: </a:t>
            </a:r>
          </a:p>
          <a:p>
            <a:pPr algn="l" marL="734059" indent="-367030" lvl="1">
              <a:lnSpc>
                <a:spcPts val="4759"/>
              </a:lnSpc>
              <a:buFont typeface="Arial"/>
              <a:buChar char="•"/>
            </a:pPr>
            <a:r>
              <a:rPr lang="en-US" sz="3399">
                <a:solidFill>
                  <a:srgbClr val="000000"/>
                </a:solidFill>
                <a:latin typeface="Open Sans 1"/>
                <a:ea typeface="Open Sans 1"/>
                <a:cs typeface="Open Sans 1"/>
                <a:sym typeface="Open Sans 1"/>
              </a:rPr>
              <a:t>Decidir qué objetivos perseguir: deliberación.</a:t>
            </a:r>
          </a:p>
          <a:p>
            <a:pPr algn="l" marL="734059" indent="-367030" lvl="1">
              <a:lnSpc>
                <a:spcPts val="4759"/>
              </a:lnSpc>
              <a:buFont typeface="Arial"/>
              <a:buChar char="•"/>
            </a:pPr>
            <a:r>
              <a:rPr lang="en-US" sz="3399">
                <a:solidFill>
                  <a:srgbClr val="000000"/>
                </a:solidFill>
                <a:latin typeface="Open Sans 1"/>
                <a:ea typeface="Open Sans 1"/>
                <a:cs typeface="Open Sans 1"/>
                <a:sym typeface="Open Sans 1"/>
              </a:rPr>
              <a:t>Decidir cómo alcanzar dichos objetivos: razonamiento basado en medios y fines.</a:t>
            </a:r>
          </a:p>
          <a:p>
            <a:pPr algn="ctr">
              <a:lnSpc>
                <a:spcPts val="475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sp>
        <p:nvSpPr>
          <p:cNvPr name="Freeform 2" id="2"/>
          <p:cNvSpPr/>
          <p:nvPr/>
        </p:nvSpPr>
        <p:spPr>
          <a:xfrm flipH="false" flipV="false" rot="0">
            <a:off x="5354468" y="5379587"/>
            <a:ext cx="7579064" cy="4263224"/>
          </a:xfrm>
          <a:custGeom>
            <a:avLst/>
            <a:gdLst/>
            <a:ahLst/>
            <a:cxnLst/>
            <a:rect r="r" b="b" t="t" l="l"/>
            <a:pathLst>
              <a:path h="4263224" w="7579064">
                <a:moveTo>
                  <a:pt x="0" y="0"/>
                </a:moveTo>
                <a:lnTo>
                  <a:pt x="7579064" y="0"/>
                </a:lnTo>
                <a:lnTo>
                  <a:pt x="7579064" y="4263224"/>
                </a:lnTo>
                <a:lnTo>
                  <a:pt x="0" y="4263224"/>
                </a:lnTo>
                <a:lnTo>
                  <a:pt x="0" y="0"/>
                </a:lnTo>
                <a:close/>
              </a:path>
            </a:pathLst>
          </a:custGeom>
          <a:blipFill>
            <a:blip r:embed="rId2"/>
            <a:stretch>
              <a:fillRect l="0" t="0" r="0" b="0"/>
            </a:stretch>
          </a:blipFill>
        </p:spPr>
      </p:sp>
      <p:sp>
        <p:nvSpPr>
          <p:cNvPr name="TextBox 3" id="3"/>
          <p:cNvSpPr txBox="true"/>
          <p:nvPr/>
        </p:nvSpPr>
        <p:spPr>
          <a:xfrm rot="0">
            <a:off x="5400296" y="832055"/>
            <a:ext cx="7487408" cy="580363"/>
          </a:xfrm>
          <a:prstGeom prst="rect">
            <a:avLst/>
          </a:prstGeom>
        </p:spPr>
        <p:txBody>
          <a:bodyPr anchor="t" rtlCol="false" tIns="0" lIns="0" bIns="0" rIns="0">
            <a:spAutoFit/>
          </a:bodyPr>
          <a:lstStyle/>
          <a:p>
            <a:pPr algn="ctr">
              <a:lnSpc>
                <a:spcPts val="4759"/>
              </a:lnSpc>
            </a:pPr>
            <a:r>
              <a:rPr lang="en-US" sz="3399" b="true">
                <a:solidFill>
                  <a:srgbClr val="000000"/>
                </a:solidFill>
                <a:latin typeface="Open Sans 1 Bold"/>
                <a:ea typeface="Open Sans 1 Bold"/>
                <a:cs typeface="Open Sans 1 Bold"/>
                <a:sym typeface="Open Sans 1 Bold"/>
              </a:rPr>
              <a:t>Ejemplo de un agente deliberativo:</a:t>
            </a:r>
          </a:p>
        </p:txBody>
      </p:sp>
      <p:sp>
        <p:nvSpPr>
          <p:cNvPr name="TextBox 4" id="4"/>
          <p:cNvSpPr txBox="true"/>
          <p:nvPr/>
        </p:nvSpPr>
        <p:spPr>
          <a:xfrm rot="0">
            <a:off x="1615519" y="1798822"/>
            <a:ext cx="15056961" cy="3580765"/>
          </a:xfrm>
          <a:prstGeom prst="rect">
            <a:avLst/>
          </a:prstGeom>
        </p:spPr>
        <p:txBody>
          <a:bodyPr anchor="t" rtlCol="false" tIns="0" lIns="0" bIns="0" rIns="0">
            <a:spAutoFit/>
          </a:bodyPr>
          <a:lstStyle/>
          <a:p>
            <a:pPr algn="l">
              <a:lnSpc>
                <a:spcPts val="4759"/>
              </a:lnSpc>
            </a:pPr>
            <a:r>
              <a:rPr lang="en-US" sz="3399">
                <a:solidFill>
                  <a:srgbClr val="000000"/>
                </a:solidFill>
                <a:latin typeface="Open Sans 1"/>
                <a:ea typeface="Open Sans 1"/>
                <a:cs typeface="Open Sans 1"/>
                <a:sym typeface="Open Sans 1"/>
              </a:rPr>
              <a:t>Un robot explor</a:t>
            </a:r>
            <a:r>
              <a:rPr lang="en-US" sz="3399">
                <a:solidFill>
                  <a:srgbClr val="000000"/>
                </a:solidFill>
                <a:latin typeface="Open Sans 1"/>
                <a:ea typeface="Open Sans 1"/>
                <a:cs typeface="Open Sans 1"/>
                <a:sym typeface="Open Sans 1"/>
              </a:rPr>
              <a:t>ador en Marte</a:t>
            </a:r>
          </a:p>
          <a:p>
            <a:pPr algn="l" marL="734059" indent="-367030" lvl="1">
              <a:lnSpc>
                <a:spcPts val="4759"/>
              </a:lnSpc>
              <a:buFont typeface="Arial"/>
              <a:buChar char="•"/>
            </a:pPr>
            <a:r>
              <a:rPr lang="en-US" sz="3399">
                <a:solidFill>
                  <a:srgbClr val="000000"/>
                </a:solidFill>
                <a:latin typeface="Open Sans 1"/>
                <a:ea typeface="Open Sans 1"/>
                <a:cs typeface="Open Sans 1"/>
                <a:sym typeface="Open Sans 1"/>
              </a:rPr>
              <a:t>Tiene un mapa del terreno (modelo del mundo).</a:t>
            </a:r>
          </a:p>
          <a:p>
            <a:pPr algn="l" marL="734059" indent="-367030" lvl="1">
              <a:lnSpc>
                <a:spcPts val="4759"/>
              </a:lnSpc>
              <a:buFont typeface="Arial"/>
              <a:buChar char="•"/>
            </a:pPr>
            <a:r>
              <a:rPr lang="en-US" sz="3399">
                <a:solidFill>
                  <a:srgbClr val="000000"/>
                </a:solidFill>
                <a:latin typeface="Open Sans 1"/>
                <a:ea typeface="Open Sans 1"/>
                <a:cs typeface="Open Sans 1"/>
                <a:sym typeface="Open Sans 1"/>
              </a:rPr>
              <a:t>Su objetivo es llegar a un punto en específico.</a:t>
            </a:r>
          </a:p>
          <a:p>
            <a:pPr algn="l" marL="734059" indent="-367030" lvl="1">
              <a:lnSpc>
                <a:spcPts val="4759"/>
              </a:lnSpc>
              <a:buFont typeface="Arial"/>
              <a:buChar char="•"/>
            </a:pPr>
            <a:r>
              <a:rPr lang="en-US" sz="3399">
                <a:solidFill>
                  <a:srgbClr val="000000"/>
                </a:solidFill>
                <a:latin typeface="Open Sans 1"/>
                <a:ea typeface="Open Sans 1"/>
                <a:cs typeface="Open Sans 1"/>
                <a:sym typeface="Open Sans 1"/>
              </a:rPr>
              <a:t>Antes de moverse, analiza rutas posibles y elige la mejor (planificación).</a:t>
            </a:r>
          </a:p>
          <a:p>
            <a:pPr algn="l" marL="734059" indent="-367030" lvl="1">
              <a:lnSpc>
                <a:spcPts val="4759"/>
              </a:lnSpc>
              <a:buFont typeface="Arial"/>
              <a:buChar char="•"/>
            </a:pPr>
            <a:r>
              <a:rPr lang="en-US" sz="3399">
                <a:solidFill>
                  <a:srgbClr val="000000"/>
                </a:solidFill>
                <a:latin typeface="Open Sans 1"/>
                <a:ea typeface="Open Sans 1"/>
                <a:cs typeface="Open Sans 1"/>
                <a:sym typeface="Open Sans 1"/>
              </a:rPr>
              <a:t>Si hay obstáculos inesperados, recalcula su plan.</a:t>
            </a:r>
          </a:p>
          <a:p>
            <a:pPr algn="ctr">
              <a:lnSpc>
                <a:spcPts val="4759"/>
              </a:lnSpc>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TextBox 2" id="2"/>
          <p:cNvSpPr txBox="true"/>
          <p:nvPr/>
        </p:nvSpPr>
        <p:spPr>
          <a:xfrm rot="0">
            <a:off x="3681323" y="2022355"/>
            <a:ext cx="11738426" cy="2679702"/>
          </a:xfrm>
          <a:prstGeom prst="rect">
            <a:avLst/>
          </a:prstGeom>
        </p:spPr>
        <p:txBody>
          <a:bodyPr anchor="t" rtlCol="false" tIns="0" lIns="0" bIns="0" rIns="0">
            <a:spAutoFit/>
          </a:bodyPr>
          <a:lstStyle/>
          <a:p>
            <a:pPr algn="l">
              <a:lnSpc>
                <a:spcPts val="10450"/>
              </a:lnSpc>
            </a:pPr>
            <a:r>
              <a:rPr lang="en-US" sz="9500">
                <a:solidFill>
                  <a:srgbClr val="1A1B18"/>
                </a:solidFill>
                <a:latin typeface="Cormorant Garamond"/>
                <a:ea typeface="Cormorant Garamond"/>
                <a:cs typeface="Cormorant Garamond"/>
                <a:sym typeface="Cormorant Garamond"/>
              </a:rPr>
              <a:t>¿Qué son los agentes hibridos?</a:t>
            </a:r>
          </a:p>
        </p:txBody>
      </p:sp>
      <p:grpSp>
        <p:nvGrpSpPr>
          <p:cNvPr name="Group 3" id="3"/>
          <p:cNvGrpSpPr/>
          <p:nvPr/>
        </p:nvGrpSpPr>
        <p:grpSpPr>
          <a:xfrm rot="0">
            <a:off x="1028700" y="1028700"/>
            <a:ext cx="907930" cy="907930"/>
            <a:chOff x="0" y="0"/>
            <a:chExt cx="1210574" cy="1210574"/>
          </a:xfrm>
        </p:grpSpPr>
        <p:grpSp>
          <p:nvGrpSpPr>
            <p:cNvPr name="Group 4" id="4"/>
            <p:cNvGrpSpPr/>
            <p:nvPr/>
          </p:nvGrpSpPr>
          <p:grpSpPr>
            <a:xfrm rot="0">
              <a:off x="0" y="0"/>
              <a:ext cx="1210574" cy="1210574"/>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sp>
          <p:nvSpPr>
            <p:cNvPr name="TextBox 6" id="6"/>
            <p:cNvSpPr txBox="true"/>
            <p:nvPr/>
          </p:nvSpPr>
          <p:spPr>
            <a:xfrm rot="0">
              <a:off x="241518" y="321121"/>
              <a:ext cx="727537" cy="590066"/>
            </a:xfrm>
            <a:prstGeom prst="rect">
              <a:avLst/>
            </a:prstGeom>
          </p:spPr>
          <p:txBody>
            <a:bodyPr anchor="t" rtlCol="false" tIns="0" lIns="0" bIns="0" rIns="0">
              <a:spAutoFit/>
            </a:bodyPr>
            <a:lstStyle/>
            <a:p>
              <a:pPr algn="ctr">
                <a:lnSpc>
                  <a:spcPts val="3300"/>
                </a:lnSpc>
              </a:pPr>
              <a:r>
                <a:rPr lang="en-US" b="true" sz="3000">
                  <a:solidFill>
                    <a:srgbClr val="FAFAFA"/>
                  </a:solidFill>
                  <a:latin typeface="Cormorant Garamond Bold"/>
                  <a:ea typeface="Cormorant Garamond Bold"/>
                  <a:cs typeface="Cormorant Garamond Bold"/>
                  <a:sym typeface="Cormorant Garamond Bold"/>
                </a:rPr>
                <a:t>III</a:t>
              </a:r>
            </a:p>
          </p:txBody>
        </p:sp>
      </p:grpSp>
      <p:grpSp>
        <p:nvGrpSpPr>
          <p:cNvPr name="Group 7" id="7"/>
          <p:cNvGrpSpPr/>
          <p:nvPr/>
        </p:nvGrpSpPr>
        <p:grpSpPr>
          <a:xfrm rot="-5400000">
            <a:off x="1004923" y="8671463"/>
            <a:ext cx="955485" cy="218188"/>
            <a:chOff x="0" y="0"/>
            <a:chExt cx="1273980" cy="290918"/>
          </a:xfrm>
        </p:grpSpPr>
        <p:grpSp>
          <p:nvGrpSpPr>
            <p:cNvPr name="Group 8" id="8"/>
            <p:cNvGrpSpPr>
              <a:grpSpLocks noChangeAspect="true"/>
            </p:cNvGrpSpPr>
            <p:nvPr/>
          </p:nvGrpSpPr>
          <p:grpSpPr>
            <a:xfrm rot="0">
              <a:off x="983062" y="0"/>
              <a:ext cx="290918" cy="290918"/>
              <a:chOff x="0" y="0"/>
              <a:chExt cx="1708150" cy="1708150"/>
            </a:xfrm>
          </p:grpSpPr>
          <p:sp>
            <p:nvSpPr>
              <p:cNvPr name="Freeform 9" id="9"/>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0" id="10"/>
            <p:cNvGrpSpPr>
              <a:grpSpLocks noChangeAspect="true"/>
            </p:cNvGrpSpPr>
            <p:nvPr/>
          </p:nvGrpSpPr>
          <p:grpSpPr>
            <a:xfrm rot="0">
              <a:off x="489944" y="0"/>
              <a:ext cx="290918" cy="290918"/>
              <a:chOff x="0" y="0"/>
              <a:chExt cx="1708150" cy="1708150"/>
            </a:xfrm>
          </p:grpSpPr>
          <p:sp>
            <p:nvSpPr>
              <p:cNvPr name="Freeform 11" id="11"/>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2" id="12"/>
            <p:cNvGrpSpPr/>
            <p:nvPr/>
          </p:nvGrpSpPr>
          <p:grpSpPr>
            <a:xfrm rot="0">
              <a:off x="0" y="1587"/>
              <a:ext cx="287744" cy="287744"/>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sp>
        <p:nvSpPr>
          <p:cNvPr name="TextBox 14" id="14"/>
          <p:cNvSpPr txBox="true"/>
          <p:nvPr/>
        </p:nvSpPr>
        <p:spPr>
          <a:xfrm rot="0">
            <a:off x="2846011" y="5555473"/>
            <a:ext cx="13695859" cy="2409689"/>
          </a:xfrm>
          <a:prstGeom prst="rect">
            <a:avLst/>
          </a:prstGeom>
        </p:spPr>
        <p:txBody>
          <a:bodyPr anchor="t" rtlCol="false" tIns="0" lIns="0" bIns="0" rIns="0">
            <a:spAutoFit/>
          </a:bodyPr>
          <a:lstStyle/>
          <a:p>
            <a:pPr algn="ctr">
              <a:lnSpc>
                <a:spcPts val="3640"/>
              </a:lnSpc>
            </a:pPr>
            <a:r>
              <a:rPr lang="en-US" sz="2600">
                <a:solidFill>
                  <a:srgbClr val="000000"/>
                </a:solidFill>
                <a:latin typeface="Open Sans 1"/>
                <a:ea typeface="Open Sans 1"/>
                <a:cs typeface="Open Sans 1"/>
                <a:sym typeface="Open Sans 1"/>
              </a:rPr>
              <a:t>Un agente híbrido es aquel que combina diferentes enfoques o técnicas de inteligencia artificial para mejorar su desempeño y eficiencia. Estos agentes utilizan una combinación de métodos basados en reglas, algoritmos de aprendizaje automático y/o conocimiento experto para tomar decisiones y actuar en su entorno.</a:t>
            </a:r>
          </a:p>
          <a:p>
            <a:pPr algn="ctr">
              <a:lnSpc>
                <a:spcPts val="475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0">
            <a:off x="16303815" y="1113728"/>
            <a:ext cx="955485" cy="218188"/>
            <a:chOff x="0" y="0"/>
            <a:chExt cx="1273980" cy="290918"/>
          </a:xfrm>
        </p:grpSpPr>
        <p:grpSp>
          <p:nvGrpSpPr>
            <p:cNvPr name="Group 3" id="3"/>
            <p:cNvGrpSpPr>
              <a:grpSpLocks noChangeAspect="true"/>
            </p:cNvGrpSpPr>
            <p:nvPr/>
          </p:nvGrpSpPr>
          <p:grpSpPr>
            <a:xfrm rot="0">
              <a:off x="983062" y="0"/>
              <a:ext cx="290918" cy="290918"/>
              <a:chOff x="0" y="0"/>
              <a:chExt cx="1708150" cy="1708150"/>
            </a:xfrm>
          </p:grpSpPr>
          <p:sp>
            <p:nvSpPr>
              <p:cNvPr name="Freeform 4" id="4"/>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5" id="5"/>
            <p:cNvGrpSpPr>
              <a:grpSpLocks noChangeAspect="true"/>
            </p:cNvGrpSpPr>
            <p:nvPr/>
          </p:nvGrpSpPr>
          <p:grpSpPr>
            <a:xfrm rot="0">
              <a:off x="0" y="0"/>
              <a:ext cx="290918" cy="290918"/>
              <a:chOff x="0" y="0"/>
              <a:chExt cx="1708150" cy="1708150"/>
            </a:xfrm>
          </p:grpSpPr>
          <p:sp>
            <p:nvSpPr>
              <p:cNvPr name="Freeform 6" id="6"/>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7" id="7"/>
            <p:cNvGrpSpPr/>
            <p:nvPr/>
          </p:nvGrpSpPr>
          <p:grpSpPr>
            <a:xfrm rot="0">
              <a:off x="493118" y="1587"/>
              <a:ext cx="287744" cy="287744"/>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DA63C"/>
              </a:solidFill>
            </p:spPr>
          </p:sp>
        </p:grpSp>
      </p:grpSp>
      <p:sp>
        <p:nvSpPr>
          <p:cNvPr name="Freeform 9" id="9"/>
          <p:cNvSpPr/>
          <p:nvPr/>
        </p:nvSpPr>
        <p:spPr>
          <a:xfrm flipH="false" flipV="false" rot="0">
            <a:off x="0" y="5564300"/>
            <a:ext cx="6436389" cy="4722700"/>
          </a:xfrm>
          <a:custGeom>
            <a:avLst/>
            <a:gdLst/>
            <a:ahLst/>
            <a:cxnLst/>
            <a:rect r="r" b="b" t="t" l="l"/>
            <a:pathLst>
              <a:path h="4722700" w="6436389">
                <a:moveTo>
                  <a:pt x="0" y="0"/>
                </a:moveTo>
                <a:lnTo>
                  <a:pt x="6436389" y="0"/>
                </a:lnTo>
                <a:lnTo>
                  <a:pt x="6436389" y="4722700"/>
                </a:lnTo>
                <a:lnTo>
                  <a:pt x="0" y="4722700"/>
                </a:lnTo>
                <a:lnTo>
                  <a:pt x="0" y="0"/>
                </a:lnTo>
                <a:close/>
              </a:path>
            </a:pathLst>
          </a:custGeom>
          <a:blipFill>
            <a:blip r:embed="rId2"/>
            <a:stretch>
              <a:fillRect l="0" t="0" r="0" b="0"/>
            </a:stretch>
          </a:blipFill>
        </p:spPr>
      </p:sp>
      <p:sp>
        <p:nvSpPr>
          <p:cNvPr name="TextBox 10" id="10"/>
          <p:cNvSpPr txBox="true"/>
          <p:nvPr/>
        </p:nvSpPr>
        <p:spPr>
          <a:xfrm rot="0">
            <a:off x="2291735" y="4023170"/>
            <a:ext cx="14012080" cy="1541130"/>
          </a:xfrm>
          <a:prstGeom prst="rect">
            <a:avLst/>
          </a:prstGeom>
        </p:spPr>
        <p:txBody>
          <a:bodyPr anchor="t" rtlCol="false" tIns="0" lIns="0" bIns="0" rIns="0">
            <a:spAutoFit/>
          </a:bodyPr>
          <a:lstStyle/>
          <a:p>
            <a:pPr algn="ctr">
              <a:lnSpc>
                <a:spcPts val="4113"/>
              </a:lnSpc>
              <a:spcBef>
                <a:spcPct val="0"/>
              </a:spcBef>
            </a:pPr>
            <a:r>
              <a:rPr lang="en-US" sz="3163" spc="-47">
                <a:solidFill>
                  <a:srgbClr val="000000"/>
                </a:solidFill>
                <a:latin typeface="Open Sans 2"/>
                <a:ea typeface="Open Sans 2"/>
                <a:cs typeface="Open Sans 2"/>
                <a:sym typeface="Open Sans 2"/>
              </a:rPr>
              <a:t> Un sistema inteligente de hogar que utiliza acciones de reflejo para controlar la iluminación, planificación basada en objetivos para la eficiencia energética y aprendizaje para adaptarse a las preferencias del usuario.</a:t>
            </a:r>
          </a:p>
        </p:txBody>
      </p:sp>
      <p:sp>
        <p:nvSpPr>
          <p:cNvPr name="TextBox 11" id="11"/>
          <p:cNvSpPr txBox="true"/>
          <p:nvPr/>
        </p:nvSpPr>
        <p:spPr>
          <a:xfrm rot="0">
            <a:off x="2137960" y="2663735"/>
            <a:ext cx="14012080" cy="466671"/>
          </a:xfrm>
          <a:prstGeom prst="rect">
            <a:avLst/>
          </a:prstGeom>
        </p:spPr>
        <p:txBody>
          <a:bodyPr anchor="t" rtlCol="false" tIns="0" lIns="0" bIns="0" rIns="0">
            <a:spAutoFit/>
          </a:bodyPr>
          <a:lstStyle/>
          <a:p>
            <a:pPr algn="ctr">
              <a:lnSpc>
                <a:spcPts val="3899"/>
              </a:lnSpc>
              <a:spcBef>
                <a:spcPct val="0"/>
              </a:spcBef>
            </a:pPr>
            <a:r>
              <a:rPr lang="en-US" b="true" sz="2999" spc="-44">
                <a:solidFill>
                  <a:srgbClr val="000000"/>
                </a:solidFill>
                <a:latin typeface="Open Sans 2 Bold"/>
                <a:ea typeface="Open Sans 2 Bold"/>
                <a:cs typeface="Open Sans 2 Bold"/>
                <a:sym typeface="Open Sans 2 Bold"/>
              </a:rPr>
              <a:t>Ejemplo de un agente hibrido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DAGfPkz1jjg</dc:identifier>
  <dcterms:modified xsi:type="dcterms:W3CDTF">2011-08-01T06:04:30Z</dcterms:modified>
  <cp:revision>1</cp:revision>
  <dc:title>Apagado Blanco Negro y Beige Minimalista Elegante Reunión Empresarial Presentación</dc:title>
</cp:coreProperties>
</file>

<file path=docProps/thumbnail.jpeg>
</file>